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3399"/>
    <a:srgbClr val="00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>
        <c:manualLayout>
          <c:layoutTarget val="inner"/>
          <c:xMode val="edge"/>
          <c:yMode val="edge"/>
          <c:x val="0.18018018018018023"/>
          <c:y val="0.20140515222482439"/>
          <c:w val="0.32818532818532825"/>
          <c:h val="0.597189695550351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Ανατολή</c:v>
                </c:pt>
              </c:strCache>
            </c:strRef>
          </c:tx>
          <c:spPr>
            <a:solidFill>
              <a:schemeClr val="accent1"/>
            </a:solidFill>
            <a:ln w="13808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7616">
                <a:noFill/>
              </a:ln>
            </c:spPr>
            <c:txPr>
              <a:bodyPr/>
              <a:lstStyle/>
              <a:p>
                <a:pPr>
                  <a:defRPr sz="195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l-GR"/>
              </a:p>
            </c:txPr>
            <c:dLblPos val="outEnd"/>
            <c:showPercent val="1"/>
            <c:showLeaderLines val="1"/>
          </c:dLbls>
          <c:cat>
            <c:strRef>
              <c:f>Sheet1!$B$1:$G$1</c:f>
              <c:strCache>
                <c:ptCount val="6"/>
                <c:pt idx="0">
                  <c:v>Άριστη Απόδοση</c:v>
                </c:pt>
                <c:pt idx="1">
                  <c:v>Πολύ καλή Απόδοση</c:v>
                </c:pt>
                <c:pt idx="2">
                  <c:v>Καλή Απόδοση</c:v>
                </c:pt>
                <c:pt idx="3">
                  <c:v>Μέτρια Απόδοση</c:v>
                </c:pt>
                <c:pt idx="4">
                  <c:v>Οριακή Απόδοση</c:v>
                </c:pt>
                <c:pt idx="5">
                  <c:v>Πολύ χαμηλή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808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Άριστη Απόδοση</c:v>
                </c:pt>
                <c:pt idx="1">
                  <c:v>Πολύ καλή Απόδοση</c:v>
                </c:pt>
                <c:pt idx="2">
                  <c:v>Καλή Απόδοση</c:v>
                </c:pt>
                <c:pt idx="3">
                  <c:v>Μέτρια Απόδοση</c:v>
                </c:pt>
                <c:pt idx="4">
                  <c:v>Οριακή Απόδοση</c:v>
                </c:pt>
                <c:pt idx="5">
                  <c:v>Πολύ χαμηλή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808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380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Άριστη Απόδοση</c:v>
                </c:pt>
                <c:pt idx="1">
                  <c:v>Πολύ καλή Απόδοση</c:v>
                </c:pt>
                <c:pt idx="2">
                  <c:v>Καλή Απόδοση</c:v>
                </c:pt>
                <c:pt idx="3">
                  <c:v>Μέτρια Απόδοση</c:v>
                </c:pt>
                <c:pt idx="4">
                  <c:v>Οριακή Απόδοση</c:v>
                </c:pt>
                <c:pt idx="5">
                  <c:v>Πολύ χαμηλή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</c:ser>
        <c:firstSliceAng val="0"/>
      </c:pieChart>
      <c:spPr>
        <a:noFill/>
        <a:ln w="1380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983268983268986"/>
          <c:y val="5.6206088992974239E-2"/>
          <c:w val="0.30501930501930508"/>
          <c:h val="0.88758782201405162"/>
        </c:manualLayout>
      </c:layout>
      <c:spPr>
        <a:noFill/>
        <a:ln w="3452">
          <a:solidFill>
            <a:schemeClr val="tx1"/>
          </a:solidFill>
          <a:prstDash val="solid"/>
        </a:ln>
      </c:spPr>
      <c:txPr>
        <a:bodyPr/>
        <a:lstStyle/>
        <a:p>
          <a:pPr>
            <a:defRPr sz="17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95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>
        <c:manualLayout>
          <c:layoutTarget val="inner"/>
          <c:xMode val="edge"/>
          <c:yMode val="edge"/>
          <c:x val="0.18018018018018023"/>
          <c:y val="0.20140515222482439"/>
          <c:w val="0.32818532818532825"/>
          <c:h val="0.5971896955503512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Ανατολή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l-GR"/>
              </a:p>
            </c:txPr>
            <c:dLblPos val="outEnd"/>
            <c:showPercent val="1"/>
            <c:showLeaderLines val="1"/>
          </c:dLbls>
          <c:cat>
            <c:strRef>
              <c:f>Sheet1!$B$1:$G$1</c:f>
              <c:strCache>
                <c:ptCount val="6"/>
                <c:pt idx="0">
                  <c:v>Άριστη Απόδοση</c:v>
                </c:pt>
                <c:pt idx="1">
                  <c:v>Πολύ καλή Απόδοση</c:v>
                </c:pt>
                <c:pt idx="2">
                  <c:v>Καλή Απόδοση</c:v>
                </c:pt>
                <c:pt idx="3">
                  <c:v>Μέτρια Απόδοση</c:v>
                </c:pt>
                <c:pt idx="4">
                  <c:v>Οριακή Απόδοση</c:v>
                </c:pt>
                <c:pt idx="5">
                  <c:v>Πολύ χαμηλή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Άριστη Απόδοση</c:v>
                </c:pt>
                <c:pt idx="1">
                  <c:v>Πολύ καλή Απόδοση</c:v>
                </c:pt>
                <c:pt idx="2">
                  <c:v>Καλή Απόδοση</c:v>
                </c:pt>
                <c:pt idx="3">
                  <c:v>Μέτρια Απόδοση</c:v>
                </c:pt>
                <c:pt idx="4">
                  <c:v>Οριακή Απόδοση</c:v>
                </c:pt>
                <c:pt idx="5">
                  <c:v>Πολύ χαμηλή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Άριστη Απόδοση</c:v>
                </c:pt>
                <c:pt idx="1">
                  <c:v>Πολύ καλή Απόδοση</c:v>
                </c:pt>
                <c:pt idx="2">
                  <c:v>Καλή Απόδοση</c:v>
                </c:pt>
                <c:pt idx="3">
                  <c:v>Μέτρια Απόδοση</c:v>
                </c:pt>
                <c:pt idx="4">
                  <c:v>Οριακή Απόδοση</c:v>
                </c:pt>
                <c:pt idx="5">
                  <c:v>Πολύ χαμηλή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</c:ser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983268983268975"/>
          <c:y val="5.6206088992974239E-2"/>
          <c:w val="0.30501930501930508"/>
          <c:h val="0.88758782201405151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C291F-6716-4315-98D6-B5E08BB6F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59E7C-4431-421F-9C27-E3E5FCBC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B3C1B-FB82-4418-9A6F-24764834D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Τίτλος και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γραφήματος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8F37B-6FFE-41BE-8748-2BEC43A6C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C012F-0D0B-4F22-808D-F79F4385C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7B6C7-F55A-402D-8143-D358DCD67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24B15-8840-4251-A2A6-55162458C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D4B46-5D1D-4E00-92F6-85BD757E2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3710D-3247-4A69-B80E-546D8A1E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C412A-5109-4954-A5AC-63B164E29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74596-1686-4EDA-A256-E679687BF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15E58-ED26-4236-A579-F7048E5FA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επεξεργασία του τίτλου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smtClean="0"/>
              <a:t>Δεύτερου επιπέδου</a:t>
            </a:r>
          </a:p>
          <a:p>
            <a:pPr lvl="2"/>
            <a:r>
              <a:rPr lang="en-US" smtClean="0"/>
              <a:t>Τρίτου επιπέδου</a:t>
            </a:r>
          </a:p>
          <a:p>
            <a:pPr lvl="3"/>
            <a:r>
              <a:rPr lang="en-US" smtClean="0"/>
              <a:t>Τέταρτου επιπέδου</a:t>
            </a:r>
          </a:p>
          <a:p>
            <a:pPr lvl="4"/>
            <a:r>
              <a:rPr lang="en-US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8DA5F4C-390D-4E9D-8734-08FFBE0EF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pPr eaLnBrk="1" hangingPunct="1"/>
            <a:r>
              <a:rPr lang="el-GR" sz="3200" b="1" smtClean="0">
                <a:solidFill>
                  <a:srgbClr val="FF0000"/>
                </a:solidFill>
              </a:rPr>
              <a:t>ΜΕΤΡΗΣΗ  ΑΕΡΟΒΙΑΣ ΙΚΑΝΟΤΗΤΑΣ</a:t>
            </a:r>
            <a:r>
              <a:rPr lang="el-GR" sz="2800" b="1" smtClean="0"/>
              <a:t/>
            </a:r>
            <a:br>
              <a:rPr lang="el-GR" sz="2800" b="1" smtClean="0"/>
            </a:br>
            <a:endParaRPr lang="en-US" sz="24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858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i="1" dirty="0" smtClean="0">
                <a:solidFill>
                  <a:srgbClr val="00B050"/>
                </a:solidFill>
                <a:latin typeface="+mj-lt"/>
              </a:rPr>
              <a:t>ΠΑΛΙΝΔΡΟΜΟ ΤΕΣΤ ΑΝΤΟΧΗΣ 20 Μ.</a:t>
            </a:r>
          </a:p>
          <a:p>
            <a:pPr eaLnBrk="1" hangingPunct="1">
              <a:defRPr/>
            </a:pPr>
            <a:r>
              <a:rPr lang="el-GR" sz="2400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l-GR" sz="2800" b="1" i="1" dirty="0" smtClean="0">
                <a:solidFill>
                  <a:srgbClr val="00B050"/>
                </a:solidFill>
              </a:rPr>
              <a:t>ΜΕ ΗΧΗΤΙΚΑ ΣΗΜΑΤΑ(</a:t>
            </a:r>
            <a:r>
              <a:rPr lang="en-US" sz="2800" b="1" i="1" dirty="0" smtClean="0">
                <a:solidFill>
                  <a:srgbClr val="00B050"/>
                </a:solidFill>
              </a:rPr>
              <a:t>BEEP TEST</a:t>
            </a:r>
            <a:r>
              <a:rPr lang="en-US" sz="2400" b="1" i="1" dirty="0" smtClean="0">
                <a:solidFill>
                  <a:srgbClr val="00B050"/>
                </a:solidFill>
              </a:rPr>
              <a:t>)</a:t>
            </a:r>
          </a:p>
          <a:p>
            <a:pPr eaLnBrk="1" hangingPunct="1">
              <a:defRPr/>
            </a:pPr>
            <a:endParaRPr lang="en-US" sz="2400" b="1" i="1" dirty="0" smtClean="0"/>
          </a:p>
          <a:p>
            <a:pPr eaLnBrk="1" hangingPunct="1">
              <a:defRPr/>
            </a:pPr>
            <a:r>
              <a:rPr lang="en-US" sz="2000" b="1" i="1" dirty="0" smtClean="0"/>
              <a:t>H  </a:t>
            </a:r>
            <a:r>
              <a:rPr lang="el-GR" sz="2000" b="1" i="1" dirty="0" smtClean="0"/>
              <a:t>ΑΞΙΟΛΟΓΗΣΗ ΤΗΣ ΑΕΡΟΒΙΑΣ ΙΚΑΝΟΤΗΤΑΣ, ΕΓΙΝΕ ΣΕ ΥΠΑΙΘΡΙΑ ΔΟΚΙΜΑΣΙΑ, ΜΕ ΤΗ ΣΥΜΜΕΤΟΧΗ  </a:t>
            </a:r>
            <a:r>
              <a:rPr lang="el-GR" sz="2000" b="1" i="1" dirty="0" smtClean="0">
                <a:solidFill>
                  <a:srgbClr val="FF3300"/>
                </a:solidFill>
              </a:rPr>
              <a:t>65 </a:t>
            </a:r>
            <a:r>
              <a:rPr lang="el-GR" sz="2000" b="1" i="1" dirty="0" smtClean="0"/>
              <a:t>ΜΑΘΗΤΩΝ(45 ΑΓΟΡΙΩΝ ΚΑΙ 20 ΚΟΡΙΤΣΙΩΝ) ΤΗΣ Α΄ΛΥΚΕΙΟΥ  ΤΟΥ ΓΕΛ.ΕΥΚΑΡΠΙΑΣ,  ΚΑΤΑ ΤΗ ΔΙΑΡΚΕΙΑ ΤΟΥ Α΄ΤΕΤΡΑΜΗΝΟΥ ΤΟΥ ΣΧΟΛ. ΕΤΟΥΣ  2013-2014.</a:t>
            </a:r>
          </a:p>
          <a:p>
            <a:pPr eaLnBrk="1" hangingPunct="1">
              <a:defRPr/>
            </a:pPr>
            <a:r>
              <a:rPr lang="el-GR" sz="2000" b="1" i="1" dirty="0" smtClean="0"/>
              <a:t>          </a:t>
            </a:r>
          </a:p>
        </p:txBody>
      </p:sp>
      <p:pic>
        <p:nvPicPr>
          <p:cNvPr id="4100" name="7 - Εικόνα" descr="kardi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smtClean="0">
                <a:solidFill>
                  <a:srgbClr val="0033CC"/>
                </a:solidFill>
              </a:rPr>
              <a:t>ΠΙΝΑΚΑΣ  ΕΛΕΓΧΟΥ  ΕΠΙΔΟΣΗΣ</a:t>
            </a:r>
            <a:endParaRPr lang="en-US" sz="4000" smtClean="0">
              <a:solidFill>
                <a:srgbClr val="0033CC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1910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b="1" u="sng" dirty="0" smtClean="0">
                <a:solidFill>
                  <a:srgbClr val="FF0000"/>
                </a:solidFill>
              </a:rPr>
              <a:t>Αγόρια</a:t>
            </a:r>
          </a:p>
          <a:p>
            <a:pPr algn="ctr" eaLnBrk="1" hangingPunct="1">
              <a:buFontTx/>
              <a:buNone/>
            </a:pPr>
            <a:r>
              <a:rPr lang="el-GR" sz="2400" dirty="0" smtClean="0"/>
              <a:t>Άριστη απόδοση : &gt;13</a:t>
            </a:r>
          </a:p>
          <a:p>
            <a:pPr algn="ctr" eaLnBrk="1" hangingPunct="1">
              <a:buFontTx/>
              <a:buNone/>
            </a:pPr>
            <a:endParaRPr lang="el-GR" sz="2400" dirty="0" smtClean="0"/>
          </a:p>
          <a:p>
            <a:pPr algn="ctr" eaLnBrk="1" hangingPunct="1">
              <a:buFontTx/>
              <a:buNone/>
            </a:pPr>
            <a:r>
              <a:rPr lang="el-GR" sz="2400" dirty="0" smtClean="0"/>
              <a:t>Πολύ καλή απόδοση : 11-13</a:t>
            </a:r>
          </a:p>
          <a:p>
            <a:pPr algn="ctr" eaLnBrk="1" hangingPunct="1">
              <a:buFontTx/>
              <a:buNone/>
            </a:pPr>
            <a:endParaRPr lang="el-GR" sz="2400" dirty="0" smtClean="0"/>
          </a:p>
          <a:p>
            <a:pPr algn="ctr" eaLnBrk="1" hangingPunct="1">
              <a:buFontTx/>
              <a:buNone/>
            </a:pPr>
            <a:r>
              <a:rPr lang="el-GR" sz="2400" dirty="0" smtClean="0"/>
              <a:t>Καλή απόδοση : 9-11</a:t>
            </a:r>
          </a:p>
          <a:p>
            <a:pPr algn="ctr" eaLnBrk="1" hangingPunct="1">
              <a:buFontTx/>
              <a:buNone/>
            </a:pPr>
            <a:endParaRPr lang="el-GR" sz="2400" dirty="0" smtClean="0"/>
          </a:p>
          <a:p>
            <a:pPr algn="ctr" eaLnBrk="1" hangingPunct="1">
              <a:buFontTx/>
              <a:buNone/>
            </a:pPr>
            <a:r>
              <a:rPr lang="el-GR" sz="2400" dirty="0" smtClean="0"/>
              <a:t>Μέτρια Απόδοση : 7-9</a:t>
            </a:r>
          </a:p>
          <a:p>
            <a:pPr algn="ctr" eaLnBrk="1" hangingPunct="1">
              <a:buFontTx/>
              <a:buNone/>
            </a:pPr>
            <a:endParaRPr lang="el-GR" sz="2400" dirty="0" smtClean="0"/>
          </a:p>
          <a:p>
            <a:pPr algn="ctr" eaLnBrk="1" hangingPunct="1">
              <a:buFontTx/>
              <a:buNone/>
            </a:pPr>
            <a:r>
              <a:rPr lang="el-GR" sz="2400" dirty="0" smtClean="0"/>
              <a:t>Οριακή Απόδοση : 5-7</a:t>
            </a:r>
          </a:p>
          <a:p>
            <a:pPr algn="ctr" eaLnBrk="1" hangingPunct="1">
              <a:buFontTx/>
              <a:buNone/>
            </a:pPr>
            <a:endParaRPr lang="el-GR" sz="2400" dirty="0" smtClean="0"/>
          </a:p>
          <a:p>
            <a:pPr algn="ctr" eaLnBrk="1" hangingPunct="1">
              <a:buFontTx/>
              <a:buNone/>
            </a:pPr>
            <a:r>
              <a:rPr lang="el-GR" sz="2400" dirty="0" smtClean="0"/>
              <a:t>Πολύ χαμηλή : &lt;5</a:t>
            </a:r>
            <a:endParaRPr lang="en-US" sz="2400" dirty="0" smtClean="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l-GR" sz="2800" b="1" u="sng" dirty="0" smtClean="0">
                <a:solidFill>
                  <a:srgbClr val="FF0000"/>
                </a:solidFill>
              </a:rPr>
              <a:t>Κορίτσια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Άριστη απόδοση : &gt;12</a:t>
            </a:r>
          </a:p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Tx/>
              <a:buNone/>
            </a:pPr>
            <a:r>
              <a:rPr lang="el-GR" sz="2000" dirty="0" smtClean="0"/>
              <a:t>Πολύ καλή απόδοση</a:t>
            </a:r>
            <a:r>
              <a:rPr lang="el-GR" sz="2400" dirty="0" smtClean="0"/>
              <a:t> : 10-12</a:t>
            </a:r>
          </a:p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Tx/>
              <a:buNone/>
            </a:pPr>
            <a:r>
              <a:rPr lang="el-GR" sz="2400" dirty="0" smtClean="0"/>
              <a:t>Καλή απόδοση : 8-10</a:t>
            </a:r>
          </a:p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Tx/>
              <a:buNone/>
            </a:pPr>
            <a:r>
              <a:rPr lang="el-GR" sz="2400" dirty="0" smtClean="0"/>
              <a:t>Μέτρια Απόδοση : 6-8</a:t>
            </a:r>
          </a:p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Tx/>
              <a:buNone/>
            </a:pPr>
            <a:r>
              <a:rPr lang="el-GR" sz="2400" dirty="0" smtClean="0"/>
              <a:t>Οριακή Απόδοση : 4-6</a:t>
            </a:r>
          </a:p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Tx/>
              <a:buNone/>
            </a:pPr>
            <a:r>
              <a:rPr lang="el-GR" sz="2400" dirty="0" smtClean="0"/>
              <a:t>Πολύ χαμηλή : &lt;4</a:t>
            </a:r>
            <a:endParaRPr lang="en-US" sz="2400" dirty="0" smtClean="0"/>
          </a:p>
          <a:p>
            <a:pPr eaLnBrk="1" hangingPunct="1"/>
            <a:endParaRPr lang="el-GR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Αγόρια</a:t>
            </a:r>
            <a:endParaRPr lang="en-US" smtClean="0">
              <a:solidFill>
                <a:srgbClr val="C00000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3400" y="1600200"/>
          <a:ext cx="81502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Κορίτσια</a:t>
            </a:r>
            <a:endParaRPr lang="en-US" smtClean="0">
              <a:solidFill>
                <a:srgbClr val="C00000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8200" y="1752600"/>
          <a:ext cx="7496175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l-GR" sz="2000" i="1" smtClean="0"/>
              <a:t>Στο μεγαλύτερό τους ποσοστό(29%), τα αγόρια  παρουσίασαν πολύ χαμηλή επίδοση στην αξιολόγηση της αερόβιας αντοχής.</a:t>
            </a:r>
          </a:p>
          <a:p>
            <a:pPr algn="ctr" eaLnBrk="1" hangingPunct="1">
              <a:buFontTx/>
              <a:buNone/>
            </a:pPr>
            <a:r>
              <a:rPr lang="el-GR" sz="2000" i="1" smtClean="0"/>
              <a:t> Το σύνολο δε των ποσοστών της οριακής και πολύ χαμηλής απόδοσης  είναι επίσης πολύ υψηλό( 51%). </a:t>
            </a:r>
          </a:p>
          <a:p>
            <a:pPr eaLnBrk="1" hangingPunct="1">
              <a:buFontTx/>
              <a:buNone/>
            </a:pPr>
            <a:endParaRPr lang="el-GR" sz="1800" i="1" smtClean="0"/>
          </a:p>
          <a:p>
            <a:pPr algn="ctr" eaLnBrk="1" hangingPunct="1">
              <a:buFontTx/>
              <a:buNone/>
            </a:pPr>
            <a:r>
              <a:rPr lang="el-GR" sz="2000" i="1" smtClean="0"/>
              <a:t>Η επίδοση των κοριτσιών είναι στο μεγαλύτερο ποσοστό(61%)  σε πολύ χαμηλό επίπεδο.</a:t>
            </a:r>
          </a:p>
          <a:p>
            <a:pPr algn="ctr" eaLnBrk="1" hangingPunct="1">
              <a:buFontTx/>
              <a:buNone/>
            </a:pPr>
            <a:r>
              <a:rPr lang="el-GR" sz="2000" i="1" smtClean="0"/>
              <a:t>Το σύνολο δε των ποσοστών οριακής και πολύ χαμηλής απόδοσης είναι επίσης πάρα πολύ υψηλό(78%).</a:t>
            </a:r>
          </a:p>
          <a:p>
            <a:pPr eaLnBrk="1" hangingPunct="1">
              <a:buFontTx/>
              <a:buNone/>
            </a:pPr>
            <a:endParaRPr lang="el-GR" sz="1800" i="1" smtClean="0"/>
          </a:p>
          <a:p>
            <a:pPr algn="ctr" eaLnBrk="1" hangingPunct="1">
              <a:buFontTx/>
              <a:buNone/>
            </a:pPr>
            <a:r>
              <a:rPr lang="el-GR" sz="2400" i="1" smtClean="0">
                <a:solidFill>
                  <a:srgbClr val="CC3300"/>
                </a:solidFill>
              </a:rPr>
              <a:t>Επιβάλλεται οι μαθητές και κυρίως οι μαθήτριες να αυξήσουν τις αερόβιες δραστηριότητες προκειμένου να διατηρήσουν  την υγεία τους στο μέλλον.</a:t>
            </a:r>
          </a:p>
          <a:p>
            <a:pPr eaLnBrk="1" hangingPunct="1">
              <a:buFontTx/>
              <a:buNone/>
            </a:pPr>
            <a:endParaRPr lang="en-US" sz="1800" i="1" smtClean="0"/>
          </a:p>
        </p:txBody>
      </p:sp>
      <p:sp>
        <p:nvSpPr>
          <p:cNvPr id="6147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solidFill>
                  <a:srgbClr val="CC3399"/>
                </a:solidFill>
              </a:rPr>
              <a:t>ΣΥΜΠΕΡΑΣΜΑΤΑ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Προβολής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48200" y="4724400"/>
            <a:ext cx="3124200" cy="914400"/>
          </a:xfrm>
        </p:spPr>
        <p:txBody>
          <a:bodyPr/>
          <a:lstStyle/>
          <a:p>
            <a:r>
              <a:rPr lang="el-GR" sz="1800" dirty="0" smtClean="0"/>
              <a:t>Ερευνητική Εργασία</a:t>
            </a:r>
          </a:p>
          <a:p>
            <a:r>
              <a:rPr lang="el-GR" sz="1800" dirty="0" smtClean="0"/>
              <a:t>Ομάδα : Ανώνυμοι</a:t>
            </a:r>
          </a:p>
          <a:p>
            <a:r>
              <a:rPr lang="el-GR" sz="1800" dirty="0" smtClean="0"/>
              <a:t>Σχολ. Έτος : 2013-2014</a:t>
            </a:r>
          </a:p>
          <a:p>
            <a:endParaRPr lang="el-GR" sz="1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219</Words>
  <Application>Microsoft Office PowerPoint</Application>
  <PresentationFormat>Προβολή στην οθόνη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Προεπιλεγμένη σχεδίαση</vt:lpstr>
      <vt:lpstr>ΜΕΤΡΗΣΗ  ΑΕΡΟΒΙΑΣ ΙΚΑΝΟΤΗΤΑΣ </vt:lpstr>
      <vt:lpstr>ΠΙΝΑΚΑΣ  ΕΛΕΓΧΟΥ  ΕΠΙΔΟΣΗΣ</vt:lpstr>
      <vt:lpstr>Αγόρια</vt:lpstr>
      <vt:lpstr>Κορίτσια</vt:lpstr>
      <vt:lpstr>ΣΥΜΠΕΡΑΣΜΑΤΑ</vt:lpstr>
      <vt:lpstr>Τέλος Προβολής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Παλίνδρομο Τεστ Αντοχής</dc:title>
  <dc:creator>STELIOS</dc:creator>
  <cp:lastModifiedBy>periplanomenos_1</cp:lastModifiedBy>
  <cp:revision>23</cp:revision>
  <dcterms:created xsi:type="dcterms:W3CDTF">2014-01-15T14:54:45Z</dcterms:created>
  <dcterms:modified xsi:type="dcterms:W3CDTF">2014-01-20T09:15:12Z</dcterms:modified>
</cp:coreProperties>
</file>